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1.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8.xml" ContentType="application/vnd.openxmlformats-officedocument.theme+xml"/>
  <Override PartName="/ppt/slideLayouts/slideLayout5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 id="2147483750" r:id="rId22"/>
  </p:sldMasterIdLst>
  <p:notesMasterIdLst>
    <p:notesMasterId r:id="rId40"/>
  </p:notesMasterIdLst>
  <p:handoutMasterIdLst>
    <p:handoutMasterId r:id="rId41"/>
  </p:handoutMasterIdLst>
  <p:sldIdLst>
    <p:sldId id="262" r:id="rId23"/>
    <p:sldId id="263" r:id="rId24"/>
    <p:sldId id="264" r:id="rId25"/>
    <p:sldId id="265" r:id="rId26"/>
    <p:sldId id="266" r:id="rId27"/>
    <p:sldId id="267" r:id="rId28"/>
    <p:sldId id="268" r:id="rId29"/>
    <p:sldId id="278" r:id="rId30"/>
    <p:sldId id="279" r:id="rId31"/>
    <p:sldId id="271" r:id="rId32"/>
    <p:sldId id="272" r:id="rId33"/>
    <p:sldId id="280" r:id="rId34"/>
    <p:sldId id="274" r:id="rId35"/>
    <p:sldId id="276" r:id="rId36"/>
    <p:sldId id="277" r:id="rId37"/>
    <p:sldId id="275" r:id="rId38"/>
    <p:sldId id="26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4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66B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663770-2A98-46B4-AA62-58F6FFBC88F9}" v="33" dt="2022-09-06T11:53:05.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4877" autoAdjust="0"/>
  </p:normalViewPr>
  <p:slideViewPr>
    <p:cSldViewPr snapToGrid="0">
      <p:cViewPr varScale="1">
        <p:scale>
          <a:sx n="63" d="100"/>
          <a:sy n="63" d="100"/>
        </p:scale>
        <p:origin x="2430" y="60"/>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7.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9.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9/6/2022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‹Nr.›</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9/6/2022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‹Nr.›</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1</a:t>
            </a:fld>
            <a:endParaRPr lang="en-US"/>
          </a:p>
        </p:txBody>
      </p:sp>
    </p:spTree>
    <p:extLst>
      <p:ext uri="{BB962C8B-B14F-4D97-AF65-F5344CB8AC3E}">
        <p14:creationId xmlns:p14="http://schemas.microsoft.com/office/powerpoint/2010/main" val="2554733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b="1" dirty="0"/>
          </a:p>
          <a:p>
            <a:r>
              <a:rPr lang="en-GB" sz="1200" kern="1200" dirty="0">
                <a:solidFill>
                  <a:schemeClr val="tx1"/>
                </a:solidFill>
                <a:effectLst/>
                <a:latin typeface="Arial" charset="0"/>
                <a:ea typeface="+mn-ea"/>
                <a:cs typeface="+mn-cs"/>
              </a:rPr>
              <a:t>Harnleiter.</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Unter normalen Bedingungen produziert der Körper etwa 1,5 Liter Urin pro Tag. Die Harnleiter transportieren den Urin durch kräftige peristaltische Wellenbewegungen vom Nierenbecken zur Blase.</a:t>
            </a:r>
          </a:p>
          <a:p>
            <a:r>
              <a:rPr lang="en-GB" sz="1200" kern="1200" dirty="0">
                <a:solidFill>
                  <a:schemeClr val="tx1"/>
                </a:solidFill>
                <a:effectLst/>
                <a:latin typeface="Arial" charset="0"/>
                <a:ea typeface="+mn-ea"/>
                <a:cs typeface="+mn-cs"/>
              </a:rPr>
              <a:t> </a:t>
            </a:r>
          </a:p>
          <a:p>
            <a:pPr hangingPunct="0"/>
            <a:r>
              <a:rPr lang="en-GB" sz="1200" kern="1200" dirty="0">
                <a:solidFill>
                  <a:srgbClr val="FF0000"/>
                </a:solidFill>
                <a:effectLst/>
                <a:latin typeface="Arial" charset="0"/>
                <a:ea typeface="+mn-ea"/>
                <a:cs typeface="+mn-cs"/>
              </a:rPr>
              <a:t>Da die </a:t>
            </a:r>
            <a:r>
              <a:rPr lang="en-GB" sz="1200" kern="1200" dirty="0" err="1">
                <a:solidFill>
                  <a:srgbClr val="FF0000"/>
                </a:solidFill>
                <a:effectLst/>
                <a:latin typeface="Arial" charset="0"/>
                <a:ea typeface="+mn-ea"/>
                <a:cs typeface="+mn-cs"/>
              </a:rPr>
              <a:t>Harnleiter</a:t>
            </a:r>
            <a:r>
              <a:rPr lang="en-GB" sz="1200" kern="1200" dirty="0">
                <a:solidFill>
                  <a:srgbClr val="FF0000"/>
                </a:solidFill>
                <a:effectLst/>
                <a:latin typeface="Arial" charset="0"/>
                <a:ea typeface="+mn-ea"/>
                <a:cs typeface="+mn-cs"/>
              </a:rPr>
              <a:t> schräg durch die </a:t>
            </a:r>
            <a:r>
              <a:rPr lang="en-GB" sz="1200" kern="1200" dirty="0" err="1">
                <a:solidFill>
                  <a:srgbClr val="FF0000"/>
                </a:solidFill>
                <a:effectLst/>
                <a:latin typeface="Arial" charset="0"/>
                <a:ea typeface="+mn-ea"/>
                <a:cs typeface="+mn-cs"/>
              </a:rPr>
              <a:t>Blasenwand</a:t>
            </a:r>
            <a:r>
              <a:rPr lang="en-GB" sz="1200" kern="1200" dirty="0">
                <a:solidFill>
                  <a:srgbClr val="FF0000"/>
                </a:solidFill>
                <a:effectLst/>
                <a:latin typeface="Arial" charset="0"/>
                <a:ea typeface="+mn-ea"/>
                <a:cs typeface="+mn-cs"/>
              </a:rPr>
              <a:t> </a:t>
            </a:r>
            <a:r>
              <a:rPr lang="en-GB" sz="1200" kern="1200" dirty="0" err="1">
                <a:solidFill>
                  <a:srgbClr val="FF0000"/>
                </a:solidFill>
                <a:effectLst/>
                <a:latin typeface="Arial" charset="0"/>
                <a:ea typeface="+mn-ea"/>
                <a:cs typeface="+mn-cs"/>
              </a:rPr>
              <a:t>verlaufen</a:t>
            </a:r>
            <a:r>
              <a:rPr lang="en-GB" sz="1200" kern="1200" dirty="0">
                <a:solidFill>
                  <a:schemeClr val="tx1"/>
                </a:solidFill>
                <a:effectLst/>
                <a:highlight>
                  <a:srgbClr val="00FF00"/>
                </a:highlight>
                <a:latin typeface="Arial" charset="0"/>
                <a:ea typeface="+mn-ea"/>
                <a:cs typeface="+mn-cs"/>
              </a:rPr>
              <a:t>, </a:t>
            </a:r>
            <a:r>
              <a:rPr lang="en-GB" sz="1200" kern="1200" dirty="0">
                <a:solidFill>
                  <a:schemeClr val="tx1"/>
                </a:solidFill>
                <a:effectLst/>
                <a:latin typeface="Arial" charset="0"/>
                <a:ea typeface="+mn-ea"/>
                <a:cs typeface="+mn-cs"/>
              </a:rPr>
              <a:t>wird verhindert, dass der Urin zu den Nieren zurückfließt.  </a:t>
            </a:r>
          </a:p>
          <a:p>
            <a:pPr hangingPunct="0"/>
            <a:r>
              <a:rPr lang="en-GB" sz="1200" kern="1200" dirty="0">
                <a:solidFill>
                  <a:schemeClr val="tx1"/>
                </a:solidFill>
                <a:effectLst/>
                <a:latin typeface="Arial" charset="0"/>
                <a:ea typeface="+mn-ea"/>
                <a:cs typeface="+mn-cs"/>
              </a:rPr>
              <a:t>Bei Nierensteinen, die den Fluss im Harnleiter behindern oder stoppen, kann es zu heftigen krampfartigen Schmerzen kommen.</a:t>
            </a:r>
          </a:p>
          <a:p>
            <a:r>
              <a:rPr lang="en-GB" sz="1200" kern="1200" dirty="0">
                <a:solidFill>
                  <a:schemeClr val="tx1"/>
                </a:solidFill>
                <a:effectLst/>
                <a:latin typeface="Arial" charset="0"/>
                <a:ea typeface="+mn-ea"/>
                <a:cs typeface="+mn-cs"/>
              </a:rPr>
              <a:t> </a:t>
            </a:r>
          </a:p>
          <a:p>
            <a:r>
              <a:rPr lang="en-GB" sz="1200" kern="1200" dirty="0">
                <a:solidFill>
                  <a:schemeClr val="tx1"/>
                </a:solidFill>
                <a:effectLst/>
                <a:latin typeface="Arial" charset="0"/>
                <a:ea typeface="+mn-ea"/>
                <a:cs typeface="+mn-cs"/>
              </a:rPr>
              <a:t>Blase.</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(Bild und Beschriftung: Die unteren Harnwege bestehen aus Blase (Detrusormuskel), Harnröhre und Schließmuskel.</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Die Blase hat die Aufgabe, Urin zu speichern und zu entleeren. Im Inneren ist die Blase von einer Schleimhaut (Epithel genannt) ausgekleidet, die die Fähigkeit hat, sich ständig zu erneuern. Die Hauptaufgabe des Epithels besteht darin, den Körper vor Urin zu schützen. Unterstützt wird das Epithel u. a. durch Antikörper, die den Körper vor Infektionen schützen.</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Die Blasenwände bestehen aus mehreren Muskelschichten aus glatter Muskulatur. Zwischen den Muskelschichten gibt es eine große Anzahl von sich kreuzenden Fasern. Dadurch kann der Detrusor stark gedehnt werden, ohne dass die Spannung in den Wänden zu stark zunimmt. Die Folge ist, dass der Füllungsdruck (Urindruck in der Blase) niedrig sein kann.</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Ein Kragen aus glattem Muskel verläuft bei Männern entlang des hinteren und mittleren Teils der Harnröhre und bei Frauen entlang der gesamten Harnröhre. </a:t>
            </a:r>
            <a:r>
              <a:rPr lang="en-GB" sz="1200" strike="sngStrike" kern="1200" baseline="0" dirty="0">
                <a:solidFill>
                  <a:srgbClr val="FF0000"/>
                </a:solidFill>
                <a:effectLst/>
                <a:latin typeface="Arial" charset="0"/>
                <a:ea typeface="+mn-ea"/>
                <a:cs typeface="+mn-cs"/>
              </a:rPr>
              <a:t>Der mittlere Abschnitt. </a:t>
            </a:r>
            <a:r>
              <a:rPr lang="en-GB" sz="1200" kern="1200" dirty="0">
                <a:solidFill>
                  <a:schemeClr val="tx1"/>
                </a:solidFill>
                <a:effectLst/>
                <a:latin typeface="Arial" charset="0"/>
                <a:ea typeface="+mn-ea"/>
                <a:cs typeface="+mn-cs"/>
              </a:rPr>
              <a:t>Der Schließmuskel verschließt die Harnröhre während der Speicherphase und öffnet sie, wenn er ein Signal vom Gehirn erhält.</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In der Blasenwand befinden sich Rezeptoren, die den Druck in der Blase und die Dehnung der Blase wahrnehmen. Der Blasendruck steigt während der Speicherphase nicht an.</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10</a:t>
            </a:fld>
            <a:endParaRPr lang="en-US"/>
          </a:p>
        </p:txBody>
      </p:sp>
    </p:spTree>
    <p:extLst>
      <p:ext uri="{BB962C8B-B14F-4D97-AF65-F5344CB8AC3E}">
        <p14:creationId xmlns:p14="http://schemas.microsoft.com/office/powerpoint/2010/main" val="402463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charset="0"/>
                <a:ea typeface="+mn-ea"/>
                <a:cs typeface="+mn-cs"/>
              </a:rPr>
              <a:t>Harnröhre.</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Die Harnröhre der Frau ist ca. 3-5 cm lang, die des Mannes ca. 25-27 cm. Der Endmuskel der Harnröhre hat zwei Funktionen: 1) den Urin während der Speicherphase in der Blase zu halten und 2) sich zu öffnen, wenn die Blase entleert werden soll. Beide Funktionen erfordern ein Zusammenspiel zwischen der Blase und der Harnröhre.</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In der Harnröhre ist der Druck höher als in der Blase, was dazu beiträgt, die Blase unter Kontrolle zu halten.</a:t>
            </a:r>
          </a:p>
          <a:p>
            <a:r>
              <a:rPr lang="en-GB" sz="1200" kern="1200" dirty="0">
                <a:solidFill>
                  <a:schemeClr val="tx1"/>
                </a:solidFill>
                <a:effectLst/>
                <a:latin typeface="Arial"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11</a:t>
            </a:fld>
            <a:endParaRPr lang="en-US"/>
          </a:p>
        </p:txBody>
      </p:sp>
    </p:spTree>
    <p:extLst>
      <p:ext uri="{BB962C8B-B14F-4D97-AF65-F5344CB8AC3E}">
        <p14:creationId xmlns:p14="http://schemas.microsoft.com/office/powerpoint/2010/main" val="615619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12</a:t>
            </a:fld>
            <a:endParaRPr lang="en-US"/>
          </a:p>
        </p:txBody>
      </p:sp>
    </p:spTree>
    <p:extLst>
      <p:ext uri="{BB962C8B-B14F-4D97-AF65-F5344CB8AC3E}">
        <p14:creationId xmlns:p14="http://schemas.microsoft.com/office/powerpoint/2010/main" val="3763093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r>
              <a:rPr lang="en-GB" sz="1200" b="0" dirty="0">
                <a:latin typeface="Calibri" panose="020F0502020204030204" pitchFamily="34" charset="0"/>
              </a:rPr>
              <a:t>Wie steuert unser Nervensystem unsere Blasenfunktion?</a:t>
            </a:r>
          </a:p>
          <a:p>
            <a:pPr marL="0" indent="0" eaLnBrk="1" hangingPunct="1">
              <a:buFont typeface="Arial" panose="020B0604020202020204" pitchFamily="34" charset="0"/>
              <a:buNone/>
            </a:pPr>
            <a:endParaRPr lang="en-GB" sz="1200" b="0" dirty="0">
              <a:latin typeface="Calibri" panose="020F0502020204030204" pitchFamily="34" charset="0"/>
            </a:endParaRPr>
          </a:p>
          <a:p>
            <a:pPr eaLnBrk="1" hangingPunct="1">
              <a:buFontTx/>
              <a:buNone/>
            </a:pPr>
            <a:r>
              <a:rPr lang="en-GB" sz="1200" b="0" dirty="0">
                <a:latin typeface="Calibri" panose="020F0502020204030204" pitchFamily="34" charset="0"/>
              </a:rPr>
              <a:t>Damit das Harnsystem seine Aufgabe erfüllen kann, müssen Muskeln und Nerven zusammenarbeiten, um den Urin in der Blase zu halten und ihn dann zum richtigen </a:t>
            </a:r>
            <a:r>
              <a:rPr lang="en-GB" sz="1200" b="0" dirty="0" err="1">
                <a:latin typeface="Calibri" panose="020F0502020204030204" pitchFamily="34" charset="0"/>
              </a:rPr>
              <a:t>Zeitpunkt</a:t>
            </a:r>
            <a:r>
              <a:rPr lang="en-GB" sz="1200" b="0" dirty="0">
                <a:latin typeface="Calibri" panose="020F0502020204030204" pitchFamily="34" charset="0"/>
              </a:rPr>
              <a:t> </a:t>
            </a:r>
            <a:r>
              <a:rPr lang="en-GB" sz="1200" b="0" dirty="0" err="1">
                <a:latin typeface="Calibri" panose="020F0502020204030204" pitchFamily="34" charset="0"/>
              </a:rPr>
              <a:t>freizugeben</a:t>
            </a:r>
            <a:r>
              <a:rPr lang="en-GB" sz="1200" b="0" dirty="0">
                <a:latin typeface="Calibri" panose="020F0502020204030204" pitchFamily="34" charset="0"/>
              </a:rPr>
              <a:t>.</a:t>
            </a:r>
          </a:p>
          <a:p>
            <a:pPr eaLnBrk="1" hangingPunct="1">
              <a:buFontTx/>
              <a:buNone/>
            </a:pPr>
            <a:r>
              <a:rPr lang="en-GB" sz="1200" b="0" dirty="0">
                <a:latin typeface="Calibri" panose="020F0502020204030204" pitchFamily="34" charset="0"/>
              </a:rPr>
              <a:t>Die Nerven leiten Nachrichten von der Blase an das Gehirn weiter, um ihr mitzuteilen, wann sie voll ist. Sie leiten auch Nachrichten vom Gehirn an die Blase weiter, die den Muskeln sagen, dass sie sich entweder anspannen oder entspannen sollen.</a:t>
            </a:r>
          </a:p>
          <a:p>
            <a:pPr marL="0" indent="0" eaLnBrk="1" hangingPunct="1">
              <a:buFont typeface="Arial" panose="020B0604020202020204" pitchFamily="34" charset="0"/>
              <a:buNone/>
            </a:pPr>
            <a:endParaRPr lang="en-GB" sz="1200" b="0" dirty="0">
              <a:latin typeface="Calibri" panose="020F0502020204030204" pitchFamily="34" charset="0"/>
            </a:endParaRPr>
          </a:p>
          <a:p>
            <a:pPr marL="0" indent="0" eaLnBrk="1" hangingPunct="1">
              <a:buFont typeface="Arial" panose="020B0604020202020204" pitchFamily="34" charset="0"/>
              <a:buNone/>
            </a:pPr>
            <a:r>
              <a:rPr lang="en-GB" sz="1200" b="0" dirty="0">
                <a:latin typeface="Calibri" panose="020F0502020204030204" pitchFamily="34" charset="0"/>
              </a:rPr>
              <a:t>Welches sind nun die verschiedenen Teile des Nervensystems, die die Blase beeinflussen und kontrollieren?</a:t>
            </a:r>
          </a:p>
          <a:p>
            <a:pPr marL="0" indent="0" eaLnBrk="1" hangingPunct="1">
              <a:buFont typeface="Arial" panose="020B0604020202020204" pitchFamily="34" charset="0"/>
              <a:buNone/>
            </a:pPr>
            <a:r>
              <a:rPr lang="en-GB" sz="1200" b="0" dirty="0">
                <a:latin typeface="Calibri" panose="020F0502020204030204" pitchFamily="34" charset="0"/>
              </a:rPr>
              <a:t> </a:t>
            </a:r>
          </a:p>
          <a:p>
            <a:pPr eaLnBrk="1" hangingPunct="1">
              <a:buFontTx/>
              <a:buNone/>
            </a:pPr>
            <a:r>
              <a:rPr lang="en-GB" sz="1200" b="0" u="sng" dirty="0">
                <a:latin typeface="Calibri" panose="020F0502020204030204" pitchFamily="34" charset="0"/>
              </a:rPr>
              <a:t>Die zerebrale Kontrolle </a:t>
            </a:r>
            <a:r>
              <a:rPr lang="en-GB" sz="1200" b="0" dirty="0">
                <a:latin typeface="Calibri" panose="020F0502020204030204" pitchFamily="34" charset="0"/>
              </a:rPr>
              <a:t>- das kortikale/zerebrale Miktionszentrum und das pontine Miktionszentrum (PMC) - befindet sich im Hirnstamm (Pons) an der Schnittstelle zwischen Gehirn, Rückenmark und autonomem Nervensystem.</a:t>
            </a:r>
          </a:p>
          <a:p>
            <a:pPr eaLnBrk="1" hangingPunct="1">
              <a:buFontTx/>
              <a:buNone/>
            </a:pPr>
            <a:r>
              <a:rPr lang="en-GB" sz="1200" b="0" dirty="0">
                <a:latin typeface="Calibri" panose="020F0502020204030204" pitchFamily="34" charset="0"/>
              </a:rPr>
              <a:t>Das Gehirn erkennt, wann die Blase </a:t>
            </a:r>
            <a:r>
              <a:rPr lang="en-GB" sz="1200" b="0" dirty="0" err="1">
                <a:latin typeface="Calibri" panose="020F0502020204030204" pitchFamily="34" charset="0"/>
              </a:rPr>
              <a:t>voll</a:t>
            </a:r>
            <a:r>
              <a:rPr lang="en-GB" sz="1200" b="0" dirty="0">
                <a:latin typeface="Calibri" panose="020F0502020204030204" pitchFamily="34" charset="0"/>
              </a:rPr>
              <a:t> </a:t>
            </a:r>
            <a:r>
              <a:rPr lang="en-GB" sz="1200" b="0" dirty="0" err="1">
                <a:latin typeface="Calibri" panose="020F0502020204030204" pitchFamily="34" charset="0"/>
              </a:rPr>
              <a:t>ist</a:t>
            </a:r>
            <a:r>
              <a:rPr lang="en-GB" sz="1200" b="0" dirty="0">
                <a:latin typeface="Calibri" panose="020F0502020204030204" pitchFamily="34" charset="0"/>
              </a:rPr>
              <a:t> und beeinflusst die willentliche Kontrolle über die Blase. Es koordiniert auch die Kontraktion des Detrusors und die Entspannung des Schließmuskels (=Synergie).</a:t>
            </a:r>
          </a:p>
          <a:p>
            <a:pPr marL="0" indent="0" eaLnBrk="1" hangingPunct="1">
              <a:buFont typeface="Arial" panose="020B0604020202020204" pitchFamily="34" charset="0"/>
              <a:buNone/>
            </a:pPr>
            <a:endParaRPr lang="en-GB" sz="1200" b="0" dirty="0">
              <a:latin typeface="Calibri" panose="020F0502020204030204" pitchFamily="34" charset="0"/>
            </a:endParaRPr>
          </a:p>
          <a:p>
            <a:pPr eaLnBrk="1" hangingPunct="1">
              <a:buFontTx/>
              <a:buNone/>
            </a:pPr>
            <a:r>
              <a:rPr lang="en-GB" sz="1200" b="0" u="sng" dirty="0">
                <a:latin typeface="Calibri" panose="020F0502020204030204" pitchFamily="34" charset="0"/>
              </a:rPr>
              <a:t>Sakrale Kontrolle - </a:t>
            </a:r>
            <a:r>
              <a:rPr lang="en-GB" sz="1200" b="0" dirty="0">
                <a:latin typeface="Calibri" panose="020F0502020204030204" pitchFamily="34" charset="0"/>
              </a:rPr>
              <a:t>Das sakrale Zentrum ist für die Reflexkontrolle der Blasenfunktion verantwortlich. Ein Reflex braucht keine bewusste Kontrolle, um wirksam zu werden, aber eine Beteiligung der bewussten Kontrolle und der Willkürnerven kann die Wirkung verzögern oder blockieren. Es befindet sich auf der Höhe von T11/L1, wo es häufig zu traumatischen </a:t>
            </a:r>
            <a:r>
              <a:rPr lang="en-GB" sz="1200" b="0" dirty="0" err="1">
                <a:latin typeface="Calibri" panose="020F0502020204030204" pitchFamily="34" charset="0"/>
              </a:rPr>
              <a:t>Verletzungen</a:t>
            </a:r>
            <a:r>
              <a:rPr lang="en-GB" sz="1200" b="0" dirty="0">
                <a:latin typeface="Calibri" panose="020F0502020204030204" pitchFamily="34" charset="0"/>
              </a:rPr>
              <a:t> </a:t>
            </a:r>
            <a:r>
              <a:rPr lang="en-GB" sz="1200" b="0" dirty="0" err="1">
                <a:latin typeface="Calibri" panose="020F0502020204030204" pitchFamily="34" charset="0"/>
              </a:rPr>
              <a:t>kommen</a:t>
            </a:r>
            <a:r>
              <a:rPr lang="en-GB" sz="1200" b="0" dirty="0">
                <a:latin typeface="Calibri" panose="020F0502020204030204" pitchFamily="34" charset="0"/>
              </a:rPr>
              <a:t> </a:t>
            </a:r>
            <a:r>
              <a:rPr lang="en-GB" sz="1200" b="0" dirty="0" err="1">
                <a:latin typeface="Calibri" panose="020F0502020204030204" pitchFamily="34" charset="0"/>
              </a:rPr>
              <a:t>kann</a:t>
            </a:r>
            <a:r>
              <a:rPr lang="en-GB" sz="1200" b="0" dirty="0">
                <a:latin typeface="Calibri" panose="020F0502020204030204" pitchFamily="34" charset="0"/>
              </a:rPr>
              <a:t>.</a:t>
            </a:r>
          </a:p>
          <a:p>
            <a:pPr marL="0" indent="0">
              <a:buFont typeface="Arial" panose="020B0604020202020204" pitchFamily="34" charset="0"/>
              <a:buNone/>
            </a:pPr>
            <a:endParaRPr lang="en-GB" b="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13</a:t>
            </a:fld>
            <a:endParaRPr lang="en-US"/>
          </a:p>
        </p:txBody>
      </p:sp>
    </p:spTree>
    <p:extLst>
      <p:ext uri="{BB962C8B-B14F-4D97-AF65-F5344CB8AC3E}">
        <p14:creationId xmlns:p14="http://schemas.microsoft.com/office/powerpoint/2010/main" val="22964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r>
              <a:rPr lang="en-GB" b="0" dirty="0">
                <a:solidFill>
                  <a:srgbClr val="231F20"/>
                </a:solidFill>
                <a:latin typeface="+mn-lt"/>
              </a:rPr>
              <a:t>Wie können sich neurologische Schäden auf das Harnsystem auswirken? </a:t>
            </a:r>
          </a:p>
          <a:p>
            <a:pPr marL="0" indent="0" eaLnBrk="1" hangingPunct="1">
              <a:buFont typeface="Arial" panose="020B0604020202020204" pitchFamily="34" charset="0"/>
              <a:buNone/>
            </a:pPr>
            <a:endParaRPr lang="en-GB" b="0" dirty="0">
              <a:solidFill>
                <a:srgbClr val="231F20"/>
              </a:solidFill>
              <a:latin typeface="+mn-lt"/>
            </a:endParaRPr>
          </a:p>
          <a:p>
            <a:pPr eaLnBrk="1" hangingPunct="1">
              <a:buFontTx/>
              <a:buNone/>
            </a:pPr>
            <a:r>
              <a:rPr lang="en-GB" b="0" dirty="0">
                <a:solidFill>
                  <a:srgbClr val="292526"/>
                </a:solidFill>
                <a:latin typeface="+mn-lt"/>
              </a:rPr>
              <a:t>Das Rückenmark spielt eine zentrale Rolle bei Blasenfunktionsstörungen</a:t>
            </a:r>
          </a:p>
          <a:p>
            <a:pPr eaLnBrk="1" hangingPunct="1">
              <a:buFontTx/>
              <a:buNone/>
            </a:pPr>
            <a:r>
              <a:rPr lang="en-GB" b="0" dirty="0">
                <a:solidFill>
                  <a:srgbClr val="292526"/>
                </a:solidFill>
                <a:latin typeface="+mn-lt"/>
              </a:rPr>
              <a:t>Lesen Sie sich die Punkte auf der Folie durch, in denen verschiedene Bereiche der Schädigung zu unterschiedlichen Symptomen führen können</a:t>
            </a:r>
          </a:p>
          <a:p>
            <a:pPr marL="0" indent="0" eaLnBrk="1" hangingPunct="1">
              <a:buFont typeface="Arial" panose="020B0604020202020204" pitchFamily="34" charset="0"/>
              <a:buNone/>
            </a:pPr>
            <a:endParaRPr lang="en-GB" b="0" dirty="0">
              <a:solidFill>
                <a:srgbClr val="292526"/>
              </a:solidFill>
              <a:latin typeface="+mn-lt"/>
            </a:endParaRP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14</a:t>
            </a:fld>
            <a:endParaRPr lang="en-US"/>
          </a:p>
        </p:txBody>
      </p:sp>
    </p:spTree>
    <p:extLst>
      <p:ext uri="{BB962C8B-B14F-4D97-AF65-F5344CB8AC3E}">
        <p14:creationId xmlns:p14="http://schemas.microsoft.com/office/powerpoint/2010/main" val="3600894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15</a:t>
            </a:fld>
            <a:endParaRPr lang="en-US"/>
          </a:p>
        </p:txBody>
      </p:sp>
    </p:spTree>
    <p:extLst>
      <p:ext uri="{BB962C8B-B14F-4D97-AF65-F5344CB8AC3E}">
        <p14:creationId xmlns:p14="http://schemas.microsoft.com/office/powerpoint/2010/main" val="2125788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0" dirty="0"/>
              <a:t>Was passiert, wenn man die Blase entleert?</a:t>
            </a:r>
          </a:p>
          <a:p>
            <a:r>
              <a:rPr lang="de-DE" b="0" dirty="0"/>
              <a:t> </a:t>
            </a:r>
          </a:p>
          <a:p>
            <a:r>
              <a:rPr lang="de-DE" b="0" dirty="0"/>
              <a:t>Die Blasenentleerung wird auch als Miktion bezeichnet und wird vom zentralen Nervensystem gesteuert. Was dabei geschieht, ist ein komplexes Zusammenspiel zwischen dem willentlichen (somatischen) und dem unwillkürlichen (autonomen) Nervensystem. Im autonomen Nervensystem unterscheidet man zwischen dem Parasympathikus und dem Sympathikus. Die Speicherphase der Blase wird hauptsächlich vom Sympathikus gesteuert (er hält die Harnröhre geschlossen), während der Parasympathikus die Entleerungsphase steuert (er sorgt für die Öffnung der Harnröhre). </a:t>
            </a:r>
          </a:p>
          <a:p>
            <a:r>
              <a:rPr lang="de-DE" b="0" dirty="0"/>
              <a:t> </a:t>
            </a:r>
          </a:p>
          <a:p>
            <a:r>
              <a:rPr lang="de-DE" b="0" dirty="0"/>
              <a:t>Wenn wir uns entscheiden, Urin zu lassen, verringert sich der Druck in der Harnröhre, die Harnröhre öffnet sich und die Blase zieht sich zusammen, bis sie leer ist. Dann geht die Blase wieder in die Speicherphase über, und der Druck in der Harnröhre ist wieder höher als der Druck in der Blase.</a:t>
            </a:r>
          </a:p>
          <a:p>
            <a:endParaRPr lang="de-D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1) Die Blase füllt sich. Der Detrusor-Muskel entspannt sich, die Beckenmuskulatur und   		</a:t>
            </a:r>
            <a:r>
              <a:rPr lang="de-DE" b="0" i="1" dirty="0"/>
              <a:t>der Urinabgang/der Harndrang</a:t>
            </a:r>
          </a:p>
          <a:p>
            <a:r>
              <a:rPr lang="de-DE" b="0" dirty="0"/>
              <a:t>2) die Schließmuskeln ziehen sich zusammen (gesteuert durch das sympathische Nervensystem).</a:t>
            </a:r>
          </a:p>
          <a:p>
            <a:r>
              <a:rPr lang="de-DE" b="0" dirty="0"/>
              <a:t>3) Die Blase ist halb voll. Man spürt ein Anspannen und wartet auf eine geeignete Gelegenheit zum Urinieren. </a:t>
            </a:r>
          </a:p>
          <a:p>
            <a:r>
              <a:rPr lang="de-DE" b="0" dirty="0"/>
              <a:t>Die Blase wird entleert. Die Entleerung wird durch eine Anspannung eingeleitet, die den Druck auf die Blasenwand vorübergehend erhöht. Die </a:t>
            </a:r>
            <a:r>
              <a:rPr lang="de-DE" b="0" dirty="0" err="1"/>
              <a:t>Detrusormuskeln</a:t>
            </a:r>
            <a:r>
              <a:rPr lang="de-DE" b="0" dirty="0"/>
              <a:t> ziehen sich zusammen, die Beckenmuskulatur und die Schließmuskeln entspannen sich (gesteuert durch das parasympathische Nervensystem) </a:t>
            </a:r>
          </a:p>
          <a:p>
            <a:r>
              <a:rPr lang="de-DE" b="0" dirty="0"/>
              <a:t> </a:t>
            </a:r>
          </a:p>
          <a:p>
            <a:r>
              <a:rPr lang="de-DE" b="0" dirty="0"/>
              <a:t>Der Miktionszyklus ist ein Kreislauf, der den ganzen Tag andauert. Störungen können in allen drei Phasen auftreten. Damit die Blasenfunktion richtig funktioniert, ist es wichtig, dass die freiwilligen und unfreiwilligen Nervenimpulse zusammenarbeiten.</a:t>
            </a:r>
          </a:p>
          <a:p>
            <a:endParaRPr lang="de-DE" b="0" dirty="0"/>
          </a:p>
          <a:p>
            <a:endParaRPr lang="de-DE" b="0" dirty="0"/>
          </a:p>
          <a:p>
            <a:endParaRPr lang="en-GB" b="0"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16</a:t>
            </a:fld>
            <a:endParaRPr lang="en-US"/>
          </a:p>
        </p:txBody>
      </p:sp>
    </p:spTree>
    <p:extLst>
      <p:ext uri="{BB962C8B-B14F-4D97-AF65-F5344CB8AC3E}">
        <p14:creationId xmlns:p14="http://schemas.microsoft.com/office/powerpoint/2010/main" val="1974388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2</a:t>
            </a:fld>
            <a:endParaRPr lang="en-US"/>
          </a:p>
        </p:txBody>
      </p:sp>
    </p:spTree>
    <p:extLst>
      <p:ext uri="{BB962C8B-B14F-4D97-AF65-F5344CB8AC3E}">
        <p14:creationId xmlns:p14="http://schemas.microsoft.com/office/powerpoint/2010/main" val="53117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3</a:t>
            </a:fld>
            <a:endParaRPr lang="en-US"/>
          </a:p>
        </p:txBody>
      </p:sp>
    </p:spTree>
    <p:extLst>
      <p:ext uri="{BB962C8B-B14F-4D97-AF65-F5344CB8AC3E}">
        <p14:creationId xmlns:p14="http://schemas.microsoft.com/office/powerpoint/2010/main" val="337324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charset="0"/>
                <a:ea typeface="+mn-ea"/>
                <a:cs typeface="+mn-cs"/>
              </a:rPr>
              <a:t>Nieren.</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Die Hauptaufgabe der Nieren besteht darin, das </a:t>
            </a:r>
            <a:r>
              <a:rPr lang="en-GB" sz="1200" kern="1200" dirty="0" err="1">
                <a:solidFill>
                  <a:schemeClr val="tx1"/>
                </a:solidFill>
                <a:effectLst/>
                <a:latin typeface="Arial" charset="0"/>
                <a:ea typeface="+mn-ea"/>
                <a:cs typeface="+mn-cs"/>
              </a:rPr>
              <a:t>innere</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Gleichgewicht</a:t>
            </a:r>
            <a:r>
              <a:rPr lang="en-GB" sz="1200" kern="1200" dirty="0">
                <a:solidFill>
                  <a:schemeClr val="tx1"/>
                </a:solidFill>
                <a:effectLst/>
                <a:latin typeface="Arial" charset="0"/>
                <a:ea typeface="+mn-ea"/>
                <a:cs typeface="+mn-cs"/>
              </a:rPr>
              <a:t> des Körpers aufrechtzuerhalten (Homöostase). Jede Niere enthält eine Million Nephrone, in denen das Blut gefiltert wird.</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Die Nierentubuli absorbieren einen Großteil des Urins, Wasser, Salze und Nährstoffe. Zurück bleibt ein stark konzentrierter Urin, der im Nierenbecken gesammelt wird. Dieser enthält vor allem Salze und stickstoffreiche Abfallprodukte. Die Menge des gefilterten Urins wird auf 190 Liter pro Tag geschätzt. Die endgültige Menge an Urin, die den Körper verlässt, liegt normalerweise zwischen einem und zwei Litern pro Tag.</a:t>
            </a:r>
          </a:p>
          <a:p>
            <a:r>
              <a:rPr lang="en-GB" sz="1200" kern="1200" dirty="0">
                <a:solidFill>
                  <a:schemeClr val="tx1"/>
                </a:solidFill>
                <a:effectLst/>
                <a:latin typeface="Arial" charset="0"/>
                <a:ea typeface="+mn-ea"/>
                <a:cs typeface="+mn-cs"/>
              </a:rPr>
              <a:t> </a:t>
            </a:r>
          </a:p>
          <a:p>
            <a:r>
              <a:rPr lang="en-GB" sz="1200" kern="1200" dirty="0">
                <a:solidFill>
                  <a:schemeClr val="tx1"/>
                </a:solidFill>
                <a:effectLst/>
                <a:latin typeface="Arial" charset="0"/>
                <a:ea typeface="+mn-ea"/>
                <a:cs typeface="+mn-cs"/>
              </a:rPr>
              <a:t>Um ihre Aufgabe zu bewältigen, müssen die Nieren:</a:t>
            </a:r>
          </a:p>
          <a:p>
            <a:r>
              <a:rPr lang="en-GB" sz="1200" kern="1200" dirty="0">
                <a:solidFill>
                  <a:schemeClr val="tx1"/>
                </a:solidFill>
                <a:effectLst/>
                <a:latin typeface="Arial" charset="0"/>
                <a:ea typeface="+mn-ea"/>
                <a:cs typeface="+mn-cs"/>
              </a:rPr>
              <a:t> </a:t>
            </a:r>
          </a:p>
          <a:p>
            <a:pPr marL="171450" lvl="0" indent="-171450" hangingPunct="0">
              <a:buFont typeface="Arial" panose="020B0604020202020204" pitchFamily="34" charset="0"/>
              <a:buChar char="•"/>
            </a:pPr>
            <a:r>
              <a:rPr lang="en-GB" sz="1200" kern="1200" dirty="0">
                <a:solidFill>
                  <a:schemeClr val="tx1"/>
                </a:solidFill>
                <a:effectLst/>
                <a:latin typeface="Arial" charset="0"/>
                <a:ea typeface="+mn-ea"/>
                <a:cs typeface="+mn-cs"/>
              </a:rPr>
              <a:t>den Wasserhaushalt des </a:t>
            </a:r>
            <a:r>
              <a:rPr lang="en-GB" sz="1200" kern="1200" dirty="0" err="1">
                <a:solidFill>
                  <a:schemeClr val="tx1"/>
                </a:solidFill>
                <a:effectLst/>
                <a:latin typeface="Arial" charset="0"/>
                <a:ea typeface="+mn-ea"/>
                <a:cs typeface="+mn-cs"/>
              </a:rPr>
              <a:t>Körpers</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konstant</a:t>
            </a:r>
            <a:r>
              <a:rPr lang="en-GB" sz="1200" kern="1200" dirty="0">
                <a:solidFill>
                  <a:schemeClr val="tx1"/>
                </a:solidFill>
                <a:effectLst/>
                <a:latin typeface="Arial" charset="0"/>
                <a:ea typeface="+mn-ea"/>
                <a:cs typeface="+mn-cs"/>
              </a:rPr>
              <a:t> halten </a:t>
            </a:r>
          </a:p>
          <a:p>
            <a:pPr marL="0" indent="0">
              <a:buFont typeface="Arial" panose="020B0604020202020204" pitchFamily="34" charset="0"/>
              <a:buNone/>
            </a:pPr>
            <a:endParaRPr lang="en-GB" sz="1200" kern="1200" dirty="0">
              <a:solidFill>
                <a:schemeClr val="tx1"/>
              </a:solidFill>
              <a:effectLst/>
              <a:latin typeface="Arial" charset="0"/>
              <a:ea typeface="+mn-ea"/>
              <a:cs typeface="+mn-cs"/>
            </a:endParaRPr>
          </a:p>
          <a:p>
            <a:pPr marL="171450" lvl="0" indent="-171450" hangingPunct="0">
              <a:buFont typeface="Arial" panose="020B0604020202020204" pitchFamily="34" charset="0"/>
              <a:buChar char="•"/>
            </a:pPr>
            <a:r>
              <a:rPr lang="en-GB" sz="1200" kern="1200" dirty="0">
                <a:solidFill>
                  <a:schemeClr val="tx1"/>
                </a:solidFill>
                <a:effectLst/>
                <a:latin typeface="Arial" charset="0"/>
                <a:ea typeface="+mn-ea"/>
                <a:cs typeface="+mn-cs"/>
              </a:rPr>
              <a:t>Kontrolle der Konzentration aller Salze </a:t>
            </a:r>
          </a:p>
          <a:p>
            <a:pPr marL="0" indent="0">
              <a:buFont typeface="Arial" panose="020B0604020202020204" pitchFamily="34" charset="0"/>
              <a:buNone/>
            </a:pPr>
            <a:endParaRPr lang="en-GB" sz="1200" kern="1200" dirty="0">
              <a:solidFill>
                <a:schemeClr val="tx1"/>
              </a:solidFill>
              <a:effectLst/>
              <a:latin typeface="Arial" charset="0"/>
              <a:ea typeface="+mn-ea"/>
              <a:cs typeface="+mn-cs"/>
            </a:endParaRPr>
          </a:p>
          <a:p>
            <a:pPr marL="171450" lvl="0" indent="-171450" hangingPunct="0">
              <a:buFont typeface="Arial" panose="020B0604020202020204" pitchFamily="34" charset="0"/>
              <a:buChar char="•"/>
            </a:pPr>
            <a:r>
              <a:rPr lang="en-GB" sz="1200" kern="1200" dirty="0">
                <a:solidFill>
                  <a:schemeClr val="tx1"/>
                </a:solidFill>
                <a:effectLst/>
                <a:latin typeface="Arial" charset="0"/>
                <a:ea typeface="+mn-ea"/>
                <a:cs typeface="+mn-cs"/>
              </a:rPr>
              <a:t>Unterstützung bei der Sauerstoffregulierung </a:t>
            </a:r>
          </a:p>
          <a:p>
            <a:pPr marL="171450" indent="-171450">
              <a:buFont typeface="Arial" panose="020B0604020202020204" pitchFamily="34" charset="0"/>
              <a:buChar char="•"/>
            </a:pPr>
            <a:endParaRPr lang="en-GB"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GB" sz="1200" kern="1200" dirty="0">
                <a:solidFill>
                  <a:schemeClr val="tx1"/>
                </a:solidFill>
                <a:effectLst/>
                <a:latin typeface="Arial" charset="0"/>
                <a:ea typeface="+mn-ea"/>
                <a:cs typeface="+mn-cs"/>
              </a:rPr>
              <a:t>Gifte ausscheiden und Nährstoffe sammeln </a:t>
            </a:r>
          </a:p>
          <a:p>
            <a:pPr marL="0" indent="0">
              <a:buFont typeface="Arial" panose="020B0604020202020204" pitchFamily="34" charset="0"/>
              <a:buNone/>
            </a:pPr>
            <a:endParaRPr lang="en-GB" sz="1200" kern="1200" dirty="0">
              <a:solidFill>
                <a:schemeClr val="tx1"/>
              </a:solidFill>
              <a:effectLst/>
              <a:latin typeface="Arial" charset="0"/>
              <a:ea typeface="+mn-ea"/>
              <a:cs typeface="+mn-cs"/>
            </a:endParaRPr>
          </a:p>
          <a:p>
            <a:pPr marL="171450" lvl="0" indent="-171450" hangingPunct="0">
              <a:buFont typeface="Arial" panose="020B0604020202020204" pitchFamily="34" charset="0"/>
              <a:buChar char="•"/>
            </a:pPr>
            <a:r>
              <a:rPr lang="en-GB" sz="1200" kern="1200" dirty="0">
                <a:solidFill>
                  <a:schemeClr val="tx1"/>
                </a:solidFill>
                <a:effectLst/>
                <a:latin typeface="Arial" charset="0"/>
                <a:ea typeface="+mn-ea"/>
                <a:cs typeface="+mn-cs"/>
              </a:rPr>
              <a:t>Hormone produzieren </a:t>
            </a:r>
          </a:p>
          <a:p>
            <a:r>
              <a:rPr lang="en-GB" sz="1200" kern="1200" dirty="0">
                <a:solidFill>
                  <a:schemeClr val="tx1"/>
                </a:solidFill>
                <a:effectLst/>
                <a:latin typeface="Arial"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4</a:t>
            </a:fld>
            <a:endParaRPr lang="en-US"/>
          </a:p>
        </p:txBody>
      </p:sp>
    </p:spTree>
    <p:extLst>
      <p:ext uri="{BB962C8B-B14F-4D97-AF65-F5344CB8AC3E}">
        <p14:creationId xmlns:p14="http://schemas.microsoft.com/office/powerpoint/2010/main" val="115721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5</a:t>
            </a:fld>
            <a:endParaRPr lang="en-US"/>
          </a:p>
        </p:txBody>
      </p:sp>
    </p:spTree>
    <p:extLst>
      <p:ext uri="{BB962C8B-B14F-4D97-AF65-F5344CB8AC3E}">
        <p14:creationId xmlns:p14="http://schemas.microsoft.com/office/powerpoint/2010/main" val="117310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charset="0"/>
                <a:ea typeface="+mn-ea"/>
                <a:cs typeface="+mn-cs"/>
              </a:rPr>
              <a:t>Die Funktion des Urins.</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Der menschliche Körper besteht zu 60 % aus Wasser. Es ist ganz natürlich, dass wir im Laufe des Tages eine gewisse Menge Wasser trinken müssen, da wir ständig Wasser in Form von Schweiß, Atemluft und Urin verlieren.</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Wie viel Flüssigkeit wir brauchen, hängt davon ab, wie viel wir wiegen und wie körperlich aktiv wir sind. Wenn wir Urin ausscheiden, geschieht das zum Teil, um Flüssigkeit loszuwerden, die wir nicht brauchen. Wenn wir viel trinken, scheiden wir auch viel Urin aus. Der Urin ist jedoch Teil des körpereigenen Reinigungssystems.</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Jede Nacht, wenn wir schlafen, verdunstet mindestens ein halber Liter in Form von Schweiß und Atemluft. Tagsüber, wenn wir arbeiten und uns bewegen, schwitzen wir mehr und verlieren mehr Wasser. Ein weiterer halber Liter hilft uns, giftige Abfallprodukte in Form von Urin auszuscheiden. Der Rest wird zur Füllung der Zellen und zur Schmierung der beweglichen Teile verwendet. Allein die Haut, das größte Organ, muss zehn Prozent Wasser enthalten, um ihre Flexibilität und Biegsamkeit zu erhalten.</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6</a:t>
            </a:fld>
            <a:endParaRPr lang="en-US"/>
          </a:p>
        </p:txBody>
      </p:sp>
    </p:spTree>
    <p:extLst>
      <p:ext uri="{BB962C8B-B14F-4D97-AF65-F5344CB8AC3E}">
        <p14:creationId xmlns:p14="http://schemas.microsoft.com/office/powerpoint/2010/main" val="143637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7</a:t>
            </a:fld>
            <a:endParaRPr lang="en-US"/>
          </a:p>
        </p:txBody>
      </p:sp>
    </p:spTree>
    <p:extLst>
      <p:ext uri="{BB962C8B-B14F-4D97-AF65-F5344CB8AC3E}">
        <p14:creationId xmlns:p14="http://schemas.microsoft.com/office/powerpoint/2010/main" val="422800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b="0" dirty="0"/>
              <a:t>Die männliche Harnröhre hat die Form eines S. Die Länge der Harnröhre beträgt </a:t>
            </a:r>
            <a:r>
              <a:rPr lang="en-GB" altLang="en-US" b="0" dirty="0" err="1"/>
              <a:t>etwa</a:t>
            </a:r>
            <a:r>
              <a:rPr lang="en-GB" altLang="en-US" b="0" dirty="0"/>
              <a:t> 20-27cm. Der Mann verfügt über zwei Schließmuskeln, den inneren Schließmuskel, </a:t>
            </a:r>
            <a:r>
              <a:rPr lang="en-GB" altLang="en-US" b="1" i="1" dirty="0">
                <a:solidFill>
                  <a:srgbClr val="FF0000"/>
                </a:solidFill>
                <a:highlight>
                  <a:srgbClr val="FFFF00"/>
                </a:highlight>
              </a:rPr>
              <a:t>der </a:t>
            </a:r>
            <a:r>
              <a:rPr lang="en-GB" altLang="en-US" b="1" i="1" dirty="0" err="1">
                <a:solidFill>
                  <a:srgbClr val="FF0000"/>
                </a:solidFill>
                <a:highlight>
                  <a:srgbClr val="FFFF00"/>
                </a:highlight>
              </a:rPr>
              <a:t>aus</a:t>
            </a:r>
            <a:r>
              <a:rPr lang="en-GB" altLang="en-US" b="1" i="1" dirty="0">
                <a:solidFill>
                  <a:srgbClr val="FF0000"/>
                </a:solidFill>
                <a:highlight>
                  <a:srgbClr val="FFFF00"/>
                </a:highlight>
              </a:rPr>
              <a:t> </a:t>
            </a:r>
            <a:r>
              <a:rPr lang="en-GB" altLang="en-US" b="1" i="1" dirty="0" err="1">
                <a:solidFill>
                  <a:srgbClr val="FF0000"/>
                </a:solidFill>
                <a:highlight>
                  <a:srgbClr val="FFFF00"/>
                </a:highlight>
              </a:rPr>
              <a:t>glatter</a:t>
            </a:r>
            <a:r>
              <a:rPr lang="en-GB" altLang="en-US" b="1" i="1" dirty="0">
                <a:solidFill>
                  <a:srgbClr val="FF0000"/>
                </a:solidFill>
                <a:highlight>
                  <a:srgbClr val="FFFF00"/>
                </a:highlight>
              </a:rPr>
              <a:t> </a:t>
            </a:r>
            <a:r>
              <a:rPr lang="en-GB" altLang="en-US" b="1" i="1" dirty="0" err="1">
                <a:solidFill>
                  <a:srgbClr val="FF0000"/>
                </a:solidFill>
                <a:highlight>
                  <a:srgbClr val="FFFF00"/>
                </a:highlight>
              </a:rPr>
              <a:t>Muskulatur</a:t>
            </a:r>
            <a:r>
              <a:rPr lang="en-GB" altLang="en-US" b="1" i="1" dirty="0">
                <a:solidFill>
                  <a:srgbClr val="FF0000"/>
                </a:solidFill>
                <a:highlight>
                  <a:srgbClr val="FFFF00"/>
                </a:highlight>
              </a:rPr>
              <a:t> </a:t>
            </a:r>
            <a:r>
              <a:rPr lang="en-GB" altLang="en-US" b="1" i="1" dirty="0" err="1">
                <a:solidFill>
                  <a:srgbClr val="FF0000"/>
                </a:solidFill>
                <a:highlight>
                  <a:srgbClr val="FFFF00"/>
                </a:highlight>
              </a:rPr>
              <a:t>besteht</a:t>
            </a:r>
            <a:r>
              <a:rPr lang="en-GB" altLang="en-US" b="1" i="1" dirty="0">
                <a:solidFill>
                  <a:srgbClr val="FF0000"/>
                </a:solidFill>
                <a:highlight>
                  <a:srgbClr val="FFFF00"/>
                </a:highlight>
              </a:rPr>
              <a:t> </a:t>
            </a:r>
            <a:r>
              <a:rPr lang="en-GB" altLang="en-US" b="0" dirty="0">
                <a:solidFill>
                  <a:srgbClr val="FF0000"/>
                </a:solidFill>
                <a:highlight>
                  <a:srgbClr val="FFFF00"/>
                </a:highlight>
              </a:rPr>
              <a:t>und </a:t>
            </a:r>
            <a:r>
              <a:rPr lang="en-GB" altLang="en-US" b="0" dirty="0"/>
              <a:t>der </a:t>
            </a:r>
            <a:r>
              <a:rPr lang="en-GB" altLang="en-US" b="0" dirty="0" err="1"/>
              <a:t>u.a.</a:t>
            </a:r>
            <a:r>
              <a:rPr lang="en-GB" altLang="en-US" b="0" dirty="0"/>
              <a:t> das Eindringen von Sperma in die Blase verhindert, und den äußeren Schließmuskel, der aus quergestreiften </a:t>
            </a:r>
            <a:r>
              <a:rPr lang="en-GB" altLang="en-US" b="0" dirty="0" err="1"/>
              <a:t>Muskelfasern</a:t>
            </a:r>
            <a:r>
              <a:rPr lang="en-GB" altLang="en-US" b="0" dirty="0"/>
              <a:t> besteht und daher willentlich kontrolliert werden kann, um die Entleerung zu verhindern. Die Prostata liegt unterhalb des Blasenhalses (um das Einführen des Katheters zu erleichtern, wird der Penis daher beim Katheterisieren gestreckt und in Richtung Unterleib gehalten). Enge Durchgänge befinden sich im Bereich des äußeren Schließmuskels, der Prostata und am Blasenhals (innerer Schließmuskel). </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8</a:t>
            </a:fld>
            <a:endParaRPr lang="en-US"/>
          </a:p>
        </p:txBody>
      </p:sp>
    </p:spTree>
    <p:extLst>
      <p:ext uri="{BB962C8B-B14F-4D97-AF65-F5344CB8AC3E}">
        <p14:creationId xmlns:p14="http://schemas.microsoft.com/office/powerpoint/2010/main" val="43465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b="0" dirty="0"/>
              <a:t>Die weibliche Harnröhre ist ein </a:t>
            </a:r>
            <a:r>
              <a:rPr lang="en-GB" altLang="en-US" b="0" dirty="0" err="1"/>
              <a:t>fibromuskulärer </a:t>
            </a:r>
            <a:r>
              <a:rPr lang="en-GB" altLang="en-US" b="0" dirty="0"/>
              <a:t>Schlauch, der nur 3-5 cm lang ist. Der Eingang zur Harnröhre befindet sich oberhalb der Vagina. Der mittlere Teil der Harnröhre ist von quergestreiften Muskeln umgeben, deren Tonus ein Faktor für die Aufrechterhaltung der Harnkontinenz ist. Schmale Abschnitte befinden sich im Bereich des äußeren Blasenschließmuskels und des Blasenhalses. Aufgrund der Nähe des Analbereichs zur Harnröhre besteht bei der Frau im Vergleich zum Mann eine erhöhte Gefahr von Harnwegsinfektionen durch E. coli-Bakterien. Anatomische Veränderungen der Gebärmutter (z. B. Prolaps) können zu einer Verschlechterung der Blasenfunktion führen</a:t>
            </a:r>
            <a:r>
              <a:rPr lang="sv-SE" altLang="en-US" b="0" dirty="0"/>
              <a:t>. </a:t>
            </a:r>
            <a:endParaRPr lang="en-GB" altLang="en-US" b="0" dirty="0">
              <a:cs typeface="Times New Roman" pitchFamily="18" charset="0"/>
            </a:endParaRP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t>9</a:t>
            </a:fld>
            <a:endParaRPr lang="en-US"/>
          </a:p>
        </p:txBody>
      </p:sp>
    </p:spTree>
    <p:extLst>
      <p:ext uri="{BB962C8B-B14F-4D97-AF65-F5344CB8AC3E}">
        <p14:creationId xmlns:p14="http://schemas.microsoft.com/office/powerpoint/2010/main" val="295295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DF20AF-D372-4C33-B00D-5B82794B28E6}"/>
              </a:ext>
            </a:extLst>
          </p:cNvPr>
          <p:cNvSpPr>
            <a:spLocks noGrp="1"/>
          </p:cNvSpPr>
          <p:nvPr>
            <p:ph type="dt" sz="half" idx="10"/>
          </p:nvPr>
        </p:nvSpPr>
        <p:spPr/>
        <p:txBody>
          <a:bodyPr/>
          <a:lstStyle/>
          <a:p>
            <a:fld id="{F603EB5A-1831-456E-AFCC-53590AFB4868}" type="datetimeFigureOut">
              <a:rPr lang="LID4096" smtClean="0"/>
              <a:t>09/06/2022</a:t>
            </a:fld>
            <a:endParaRPr lang="LID4096"/>
          </a:p>
        </p:txBody>
      </p:sp>
      <p:sp>
        <p:nvSpPr>
          <p:cNvPr id="3" name="Footer Placeholder 2">
            <a:extLst>
              <a:ext uri="{FF2B5EF4-FFF2-40B4-BE49-F238E27FC236}">
                <a16:creationId xmlns:a16="http://schemas.microsoft.com/office/drawing/2014/main" id="{BFFDB540-9FFC-4F80-B7FD-EB3049C33E18}"/>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B65DE7C9-10AB-47E6-9C01-30ED4694CD30}"/>
              </a:ext>
            </a:extLst>
          </p:cNvPr>
          <p:cNvSpPr>
            <a:spLocks noGrp="1"/>
          </p:cNvSpPr>
          <p:nvPr>
            <p:ph type="sldNum" sz="quarter" idx="12"/>
          </p:nvPr>
        </p:nvSpPr>
        <p:spPr/>
        <p:txBody>
          <a:bodyPr/>
          <a:lstStyle/>
          <a:p>
            <a:fld id="{95ED157E-9E99-48C0-919A-922A7F22FDB5}" type="slidenum">
              <a:rPr lang="LID4096" smtClean="0"/>
              <a:t>‹Nr.›</a:t>
            </a:fld>
            <a:endParaRPr lang="LID4096"/>
          </a:p>
        </p:txBody>
      </p:sp>
    </p:spTree>
    <p:extLst>
      <p:ext uri="{BB962C8B-B14F-4D97-AF65-F5344CB8AC3E}">
        <p14:creationId xmlns:p14="http://schemas.microsoft.com/office/powerpoint/2010/main" val="7386049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DF20AF-D372-4C33-B00D-5B82794B28E6}"/>
              </a:ext>
            </a:extLst>
          </p:cNvPr>
          <p:cNvSpPr>
            <a:spLocks noGrp="1"/>
          </p:cNvSpPr>
          <p:nvPr>
            <p:ph type="dt" sz="half" idx="10"/>
          </p:nvPr>
        </p:nvSpPr>
        <p:spPr/>
        <p:txBody>
          <a:bodyPr/>
          <a:lstStyle/>
          <a:p>
            <a:fld id="{F603EB5A-1831-456E-AFCC-53590AFB4868}" type="datetimeFigureOut">
              <a:rPr lang="LID4096" smtClean="0"/>
              <a:t>09/06/2022</a:t>
            </a:fld>
            <a:endParaRPr lang="LID4096"/>
          </a:p>
        </p:txBody>
      </p:sp>
      <p:sp>
        <p:nvSpPr>
          <p:cNvPr id="3" name="Footer Placeholder 2">
            <a:extLst>
              <a:ext uri="{FF2B5EF4-FFF2-40B4-BE49-F238E27FC236}">
                <a16:creationId xmlns:a16="http://schemas.microsoft.com/office/drawing/2014/main" id="{BFFDB540-9FFC-4F80-B7FD-EB3049C33E18}"/>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B65DE7C9-10AB-47E6-9C01-30ED4694CD30}"/>
              </a:ext>
            </a:extLst>
          </p:cNvPr>
          <p:cNvSpPr>
            <a:spLocks noGrp="1"/>
          </p:cNvSpPr>
          <p:nvPr>
            <p:ph type="sldNum" sz="quarter" idx="12"/>
          </p:nvPr>
        </p:nvSpPr>
        <p:spPr/>
        <p:txBody>
          <a:bodyPr/>
          <a:lstStyle/>
          <a:p>
            <a:fld id="{95ED157E-9E99-48C0-919A-922A7F22FDB5}" type="slidenum">
              <a:rPr lang="LID4096" smtClean="0"/>
              <a:t>‹Nr.›</a:t>
            </a:fld>
            <a:endParaRPr lang="LID4096"/>
          </a:p>
        </p:txBody>
      </p:sp>
    </p:spTree>
    <p:extLst>
      <p:ext uri="{BB962C8B-B14F-4D97-AF65-F5344CB8AC3E}">
        <p14:creationId xmlns:p14="http://schemas.microsoft.com/office/powerpoint/2010/main" val="334634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3.sv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Klicken Sie hier, um den Master-Titelstil zu bearbeiten</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 id="2147483751" r:id="rId5"/>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Grafik 3" descr="Ein Bild, das Text, Wasser, Meeressäuger enthält.&#10;&#10;Automatisch generierte Beschreibung">
            <a:extLst>
              <a:ext uri="{FF2B5EF4-FFF2-40B4-BE49-F238E27FC236}">
                <a16:creationId xmlns:a16="http://schemas.microsoft.com/office/drawing/2014/main" id="{A7DCB488-70AA-4BC7-8741-AA3EE8B05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2416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53DB312-929E-49CD-B495-115F2F21A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3913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4150863-A1A9-4F5E-BD54-5D64D14CC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345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Grafik 5" descr="Ein Bild, das Text, Wasser, Meeressäuger enthält.&#10;&#10;Automatisch generierte Beschreibung">
            <a:extLst>
              <a:ext uri="{FF2B5EF4-FFF2-40B4-BE49-F238E27FC236}">
                <a16:creationId xmlns:a16="http://schemas.microsoft.com/office/drawing/2014/main" id="{4770E968-B81E-4EA8-9C62-332007D57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461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2CE4095-DA9A-41AD-9D8A-E471165DD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5786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D2117B-BFB9-40F3-9C8D-C542C4505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3931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823B417-8FAF-478A-89AF-D58F656A9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3973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ealthy ma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b="3937"/>
          <a:stretch>
            <a:fillRect/>
          </a:stretch>
        </p:blipFill>
        <p:spPr bwMode="auto">
          <a:xfrm>
            <a:off x="572156" y="1123657"/>
            <a:ext cx="7979139" cy="5136077"/>
          </a:xfrm>
          <a:prstGeom prst="rect">
            <a:avLst/>
          </a:prstGeom>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657D8FD-640B-4B76-9ACC-A1AB95C3E812}"/>
              </a:ext>
            </a:extLst>
          </p:cNvPr>
          <p:cNvGrpSpPr/>
          <p:nvPr/>
        </p:nvGrpSpPr>
        <p:grpSpPr>
          <a:xfrm>
            <a:off x="9161702" y="1753351"/>
            <a:ext cx="2948263" cy="3082120"/>
            <a:chOff x="9331392" y="3540519"/>
            <a:chExt cx="5896524" cy="2799589"/>
          </a:xfrm>
        </p:grpSpPr>
        <p:grpSp>
          <p:nvGrpSpPr>
            <p:cNvPr id="6" name="Group 5"/>
            <p:cNvGrpSpPr/>
            <p:nvPr/>
          </p:nvGrpSpPr>
          <p:grpSpPr>
            <a:xfrm>
              <a:off x="9425960" y="4001028"/>
              <a:ext cx="5801956" cy="2339080"/>
              <a:chOff x="2392976" y="1661649"/>
              <a:chExt cx="5752416" cy="2502018"/>
            </a:xfrm>
          </p:grpSpPr>
          <p:sp>
            <p:nvSpPr>
              <p:cNvPr id="2" name="Rounded Rectangle 1"/>
              <p:cNvSpPr/>
              <p:nvPr/>
            </p:nvSpPr>
            <p:spPr bwMode="auto">
              <a:xfrm>
                <a:off x="2392976" y="1811476"/>
                <a:ext cx="173838" cy="139085"/>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000" dirty="0">
                  <a:latin typeface="Arial" charset="0"/>
                </a:endParaRPr>
              </a:p>
            </p:txBody>
          </p:sp>
          <p:sp>
            <p:nvSpPr>
              <p:cNvPr id="37" name="Rounded Rectangle 36"/>
              <p:cNvSpPr/>
              <p:nvPr/>
            </p:nvSpPr>
            <p:spPr bwMode="auto">
              <a:xfrm>
                <a:off x="2392976" y="2065786"/>
                <a:ext cx="173838" cy="139085"/>
              </a:xfrm>
              <a:prstGeom prst="round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000">
                  <a:latin typeface="Arial" charset="0"/>
                </a:endParaRPr>
              </a:p>
            </p:txBody>
          </p:sp>
          <p:sp>
            <p:nvSpPr>
              <p:cNvPr id="38" name="Rounded Rectangle 37"/>
              <p:cNvSpPr/>
              <p:nvPr/>
            </p:nvSpPr>
            <p:spPr bwMode="auto">
              <a:xfrm>
                <a:off x="2427794" y="2715364"/>
                <a:ext cx="173838" cy="139085"/>
              </a:xfrm>
              <a:prstGeom prst="round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000">
                  <a:latin typeface="Arial" charset="0"/>
                </a:endParaRPr>
              </a:p>
            </p:txBody>
          </p:sp>
          <p:sp>
            <p:nvSpPr>
              <p:cNvPr id="39" name="Rounded Rectangle 38"/>
              <p:cNvSpPr/>
              <p:nvPr/>
            </p:nvSpPr>
            <p:spPr bwMode="auto">
              <a:xfrm>
                <a:off x="2392976" y="3364232"/>
                <a:ext cx="173838" cy="139085"/>
              </a:xfrm>
              <a:prstGeom prst="round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000" dirty="0">
                  <a:latin typeface="Arial" charset="0"/>
                </a:endParaRPr>
              </a:p>
            </p:txBody>
          </p:sp>
          <p:sp>
            <p:nvSpPr>
              <p:cNvPr id="40" name="Text Box 19"/>
              <p:cNvSpPr txBox="1">
                <a:spLocks noChangeArrowheads="1"/>
              </p:cNvSpPr>
              <p:nvPr/>
            </p:nvSpPr>
            <p:spPr bwMode="auto">
              <a:xfrm>
                <a:off x="2601633" y="1661649"/>
                <a:ext cx="5543759" cy="250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6" tIns="60949" rIns="121896" bIns="60949">
                <a:spAutoFit/>
              </a:bodyPr>
              <a:lstStyle>
                <a:lvl1pPr eaLnBrk="0" hangingPunct="0">
                  <a:defRPr>
                    <a:solidFill>
                      <a:schemeClr val="tx1"/>
                    </a:solidFill>
                    <a:latin typeface="Futura Book" pitchFamily="34" charset="0"/>
                  </a:defRPr>
                </a:lvl1pPr>
                <a:lvl2pPr marL="742950" indent="-285750" eaLnBrk="0" hangingPunct="0">
                  <a:defRPr>
                    <a:solidFill>
                      <a:schemeClr val="tx1"/>
                    </a:solidFill>
                    <a:latin typeface="Futura Book" pitchFamily="34" charset="0"/>
                  </a:defRPr>
                </a:lvl2pPr>
                <a:lvl3pPr marL="1143000" indent="-228600" eaLnBrk="0" hangingPunct="0">
                  <a:defRPr>
                    <a:solidFill>
                      <a:schemeClr val="tx1"/>
                    </a:solidFill>
                    <a:latin typeface="Futura Book" pitchFamily="34" charset="0"/>
                  </a:defRPr>
                </a:lvl3pPr>
                <a:lvl4pPr marL="1600200" indent="-228600" eaLnBrk="0" hangingPunct="0">
                  <a:defRPr>
                    <a:solidFill>
                      <a:schemeClr val="tx1"/>
                    </a:solidFill>
                    <a:latin typeface="Futura Book" pitchFamily="34" charset="0"/>
                  </a:defRPr>
                </a:lvl4pPr>
                <a:lvl5pPr marL="2057400" indent="-228600" eaLnBrk="0" hangingPunct="0">
                  <a:defRPr>
                    <a:solidFill>
                      <a:schemeClr val="tx1"/>
                    </a:solidFill>
                    <a:latin typeface="Futura Book" pitchFamily="34" charset="0"/>
                  </a:defRPr>
                </a:lvl5pPr>
                <a:lvl6pPr marL="2514600" indent="-228600" eaLnBrk="0" fontAlgn="base" hangingPunct="0">
                  <a:spcBef>
                    <a:spcPct val="0"/>
                  </a:spcBef>
                  <a:spcAft>
                    <a:spcPct val="0"/>
                  </a:spcAft>
                  <a:defRPr>
                    <a:solidFill>
                      <a:schemeClr val="tx1"/>
                    </a:solidFill>
                    <a:latin typeface="Futura Book" pitchFamily="34" charset="0"/>
                  </a:defRPr>
                </a:lvl6pPr>
                <a:lvl7pPr marL="2971800" indent="-228600" eaLnBrk="0" fontAlgn="base" hangingPunct="0">
                  <a:spcBef>
                    <a:spcPct val="0"/>
                  </a:spcBef>
                  <a:spcAft>
                    <a:spcPct val="0"/>
                  </a:spcAft>
                  <a:defRPr>
                    <a:solidFill>
                      <a:schemeClr val="tx1"/>
                    </a:solidFill>
                    <a:latin typeface="Futura Book" pitchFamily="34" charset="0"/>
                  </a:defRPr>
                </a:lvl7pPr>
                <a:lvl8pPr marL="3429000" indent="-228600" eaLnBrk="0" fontAlgn="base" hangingPunct="0">
                  <a:spcBef>
                    <a:spcPct val="0"/>
                  </a:spcBef>
                  <a:spcAft>
                    <a:spcPct val="0"/>
                  </a:spcAft>
                  <a:defRPr>
                    <a:solidFill>
                      <a:schemeClr val="tx1"/>
                    </a:solidFill>
                    <a:latin typeface="Futura Book" pitchFamily="34" charset="0"/>
                  </a:defRPr>
                </a:lvl8pPr>
                <a:lvl9pPr marL="3886200" indent="-228600" eaLnBrk="0" fontAlgn="base" hangingPunct="0">
                  <a:spcBef>
                    <a:spcPct val="0"/>
                  </a:spcBef>
                  <a:spcAft>
                    <a:spcPct val="0"/>
                  </a:spcAft>
                  <a:defRPr>
                    <a:solidFill>
                      <a:schemeClr val="tx1"/>
                    </a:solidFill>
                    <a:latin typeface="Futura Book" pitchFamily="34" charset="0"/>
                  </a:defRPr>
                </a:lvl9pPr>
              </a:lstStyle>
              <a:p>
                <a:pPr eaLnBrk="1" hangingPunct="1">
                  <a:buClr>
                    <a:schemeClr val="bg2">
                      <a:lumMod val="75000"/>
                    </a:schemeClr>
                  </a:buClr>
                </a:pPr>
                <a:r>
                  <a:rPr lang="en-US" sz="1600" dirty="0" err="1">
                    <a:latin typeface="Calibri" panose="020F0502020204030204" pitchFamily="34" charset="0"/>
                  </a:rPr>
                  <a:t>Afferente</a:t>
                </a:r>
                <a:r>
                  <a:rPr lang="en-US" sz="1600" dirty="0">
                    <a:latin typeface="Calibri" panose="020F0502020204030204" pitchFamily="34" charset="0"/>
                  </a:rPr>
                  <a:t> </a:t>
                </a:r>
                <a:r>
                  <a:rPr lang="en-US" sz="1600" dirty="0" err="1">
                    <a:latin typeface="Calibri" panose="020F0502020204030204" pitchFamily="34" charset="0"/>
                  </a:rPr>
                  <a:t>Nerven</a:t>
                </a:r>
                <a:endParaRPr lang="en-US" sz="1600" dirty="0">
                  <a:latin typeface="Calibri" panose="020F0502020204030204" pitchFamily="34" charset="0"/>
                </a:endParaRPr>
              </a:p>
              <a:p>
                <a:pPr eaLnBrk="1" hangingPunct="1">
                  <a:buClr>
                    <a:schemeClr val="bg2">
                      <a:lumMod val="75000"/>
                    </a:schemeClr>
                  </a:buClr>
                </a:pPr>
                <a:r>
                  <a:rPr lang="en-US" sz="1600" dirty="0" err="1">
                    <a:latin typeface="Calibri" panose="020F0502020204030204" pitchFamily="34" charset="0"/>
                  </a:rPr>
                  <a:t>Efferenter</a:t>
                </a:r>
                <a:r>
                  <a:rPr lang="en-US" sz="1600" dirty="0">
                    <a:latin typeface="Calibri" panose="020F0502020204030204" pitchFamily="34" charset="0"/>
                  </a:rPr>
                  <a:t> </a:t>
                </a:r>
                <a:r>
                  <a:rPr lang="en-US" sz="1600" dirty="0" err="1">
                    <a:latin typeface="Calibri" panose="020F0502020204030204" pitchFamily="34" charset="0"/>
                  </a:rPr>
                  <a:t>sympathischer</a:t>
                </a:r>
                <a:r>
                  <a:rPr lang="en-US" sz="1600" dirty="0">
                    <a:latin typeface="Calibri" panose="020F0502020204030204" pitchFamily="34" charset="0"/>
                  </a:rPr>
                  <a:t> Nervus </a:t>
                </a:r>
                <a:r>
                  <a:rPr lang="en-US" sz="1600" dirty="0" err="1">
                    <a:latin typeface="Calibri" panose="020F0502020204030204" pitchFamily="34" charset="0"/>
                  </a:rPr>
                  <a:t>hypogastricus</a:t>
                </a:r>
                <a:r>
                  <a:rPr lang="en-US" sz="1600" dirty="0">
                    <a:latin typeface="Calibri" panose="020F0502020204030204" pitchFamily="34" charset="0"/>
                  </a:rPr>
                  <a:t> (</a:t>
                </a:r>
                <a:r>
                  <a:rPr lang="en-US" sz="1600" dirty="0" err="1">
                    <a:latin typeface="Calibri" panose="020F0502020204030204" pitchFamily="34" charset="0"/>
                  </a:rPr>
                  <a:t>hemmend</a:t>
                </a:r>
                <a:r>
                  <a:rPr lang="en-US" sz="1600" dirty="0">
                    <a:latin typeface="Calibri" panose="020F0502020204030204" pitchFamily="34" charset="0"/>
                  </a:rPr>
                  <a:t>)</a:t>
                </a:r>
              </a:p>
              <a:p>
                <a:pPr eaLnBrk="1" hangingPunct="1">
                  <a:buClr>
                    <a:schemeClr val="bg2">
                      <a:lumMod val="75000"/>
                    </a:schemeClr>
                  </a:buClr>
                </a:pPr>
                <a:r>
                  <a:rPr lang="en-US" sz="1600" dirty="0" err="1">
                    <a:latin typeface="Calibri" panose="020F0502020204030204" pitchFamily="34" charset="0"/>
                  </a:rPr>
                  <a:t>Eefferenter</a:t>
                </a:r>
                <a:r>
                  <a:rPr lang="en-US" sz="1600" dirty="0">
                    <a:latin typeface="Calibri" panose="020F0502020204030204" pitchFamily="34" charset="0"/>
                  </a:rPr>
                  <a:t> </a:t>
                </a:r>
                <a:r>
                  <a:rPr lang="en-US" sz="1600" dirty="0" err="1">
                    <a:latin typeface="Calibri" panose="020F0502020204030204" pitchFamily="34" charset="0"/>
                  </a:rPr>
                  <a:t>parasympathischer</a:t>
                </a:r>
                <a:r>
                  <a:rPr lang="en-US" sz="1600" dirty="0">
                    <a:latin typeface="Calibri" panose="020F0502020204030204" pitchFamily="34" charset="0"/>
                  </a:rPr>
                  <a:t> Nervus </a:t>
                </a:r>
                <a:r>
                  <a:rPr lang="en-US" sz="1600" dirty="0" err="1">
                    <a:latin typeface="Calibri" panose="020F0502020204030204" pitchFamily="34" charset="0"/>
                  </a:rPr>
                  <a:t>pelvicus</a:t>
                </a:r>
                <a:endParaRPr lang="en-US" sz="1600" dirty="0">
                  <a:latin typeface="Calibri" panose="020F0502020204030204" pitchFamily="34" charset="0"/>
                </a:endParaRPr>
              </a:p>
              <a:p>
                <a:pPr eaLnBrk="1" hangingPunct="1">
                  <a:buClr>
                    <a:schemeClr val="bg2">
                      <a:lumMod val="75000"/>
                    </a:schemeClr>
                  </a:buClr>
                </a:pPr>
                <a:r>
                  <a:rPr lang="en-US" sz="1600" dirty="0" err="1">
                    <a:latin typeface="Calibri" panose="020F0502020204030204" pitchFamily="34" charset="0"/>
                  </a:rPr>
                  <a:t>Efferenter</a:t>
                </a:r>
                <a:r>
                  <a:rPr lang="en-US" sz="1600" dirty="0">
                    <a:latin typeface="Calibri" panose="020F0502020204030204" pitchFamily="34" charset="0"/>
                  </a:rPr>
                  <a:t> </a:t>
                </a:r>
                <a:r>
                  <a:rPr lang="en-US" sz="1600" dirty="0" err="1">
                    <a:latin typeface="Calibri" panose="020F0502020204030204" pitchFamily="34" charset="0"/>
                  </a:rPr>
                  <a:t>somatischer</a:t>
                </a:r>
                <a:br>
                  <a:rPr lang="en-US" sz="1600" dirty="0">
                    <a:latin typeface="Calibri" panose="020F0502020204030204" pitchFamily="34" charset="0"/>
                  </a:rPr>
                </a:br>
                <a:r>
                  <a:rPr lang="en-US" sz="1600" dirty="0">
                    <a:latin typeface="Calibri" panose="020F0502020204030204" pitchFamily="34" charset="0"/>
                  </a:rPr>
                  <a:t>Nervus </a:t>
                </a:r>
                <a:r>
                  <a:rPr lang="en-US" sz="1600" dirty="0" err="1">
                    <a:latin typeface="Calibri" panose="020F0502020204030204" pitchFamily="34" charset="0"/>
                  </a:rPr>
                  <a:t>Pudendus</a:t>
                </a:r>
                <a:endParaRPr lang="en-US" sz="1600" dirty="0">
                  <a:latin typeface="Calibri" panose="020F0502020204030204" pitchFamily="34" charset="0"/>
                </a:endParaRPr>
              </a:p>
              <a:p>
                <a:pPr eaLnBrk="1" hangingPunct="1">
                  <a:buClr>
                    <a:schemeClr val="bg2">
                      <a:lumMod val="75000"/>
                    </a:schemeClr>
                  </a:buClr>
                </a:pPr>
                <a:endParaRPr lang="en-US" sz="1600" dirty="0">
                  <a:latin typeface="Calibri" panose="020F0502020204030204" pitchFamily="34" charset="0"/>
                </a:endParaRPr>
              </a:p>
            </p:txBody>
          </p:sp>
        </p:grpSp>
        <p:sp>
          <p:nvSpPr>
            <p:cNvPr id="5" name="Rectangle 4">
              <a:extLst>
                <a:ext uri="{FF2B5EF4-FFF2-40B4-BE49-F238E27FC236}">
                  <a16:creationId xmlns:a16="http://schemas.microsoft.com/office/drawing/2014/main" id="{644152D4-0A56-4C7D-8E6F-A64E929A6ED2}"/>
                </a:ext>
              </a:extLst>
            </p:cNvPr>
            <p:cNvSpPr/>
            <p:nvPr/>
          </p:nvSpPr>
          <p:spPr>
            <a:xfrm>
              <a:off x="9331392" y="3540519"/>
              <a:ext cx="1566454" cy="369332"/>
            </a:xfrm>
            <a:prstGeom prst="rect">
              <a:avLst/>
            </a:prstGeom>
          </p:spPr>
          <p:txBody>
            <a:bodyPr wrap="none">
              <a:spAutoFit/>
            </a:bodyPr>
            <a:lstStyle/>
            <a:p>
              <a:pPr>
                <a:defRPr/>
              </a:pPr>
              <a:r>
                <a:rPr lang="en-GB" kern="0" dirty="0" err="1">
                  <a:solidFill>
                    <a:schemeClr val="tx2"/>
                  </a:solidFill>
                </a:rPr>
                <a:t>Miktionszyklus</a:t>
              </a:r>
              <a:endParaRPr lang="en-GB" kern="0" dirty="0">
                <a:solidFill>
                  <a:schemeClr val="tx2"/>
                </a:solidFill>
              </a:endParaRPr>
            </a:p>
          </p:txBody>
        </p:sp>
      </p:grpSp>
    </p:spTree>
    <p:extLst>
      <p:ext uri="{BB962C8B-B14F-4D97-AF65-F5344CB8AC3E}">
        <p14:creationId xmlns:p14="http://schemas.microsoft.com/office/powerpoint/2010/main" val="427195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591C3032-D532-49A5-82EF-42E07801C479}"/>
              </a:ext>
            </a:extLst>
          </p:cNvPr>
          <p:cNvSpPr>
            <a:spLocks noEditPoints="1"/>
          </p:cNvSpPr>
          <p:nvPr/>
        </p:nvSpPr>
        <p:spPr bwMode="auto">
          <a:xfrm>
            <a:off x="2798106" y="2446329"/>
            <a:ext cx="6595788" cy="196534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sz="2400" dirty="0"/>
          </a:p>
        </p:txBody>
      </p:sp>
      <p:sp>
        <p:nvSpPr>
          <p:cNvPr id="3" name="Subtitle 2">
            <a:extLst>
              <a:ext uri="{FF2B5EF4-FFF2-40B4-BE49-F238E27FC236}">
                <a16:creationId xmlns:a16="http://schemas.microsoft.com/office/drawing/2014/main" id="{01AB7624-16E6-4B1C-BFB9-3CECF5D1B0CA}"/>
              </a:ext>
            </a:extLst>
          </p:cNvPr>
          <p:cNvSpPr txBox="1">
            <a:spLocks/>
          </p:cNvSpPr>
          <p:nvPr/>
        </p:nvSpPr>
        <p:spPr>
          <a:xfrm>
            <a:off x="1524000" y="5051332"/>
            <a:ext cx="9144000" cy="1655763"/>
          </a:xfrm>
          <a:prstGeom prst="rect">
            <a:avLst/>
          </a:prstGeom>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sz="1600" dirty="0"/>
          </a:p>
          <a:p>
            <a:endParaRPr lang="en-US" sz="1600" dirty="0"/>
          </a:p>
          <a:p>
            <a:endParaRPr lang="en-US" sz="1600" dirty="0"/>
          </a:p>
          <a:p>
            <a:endParaRPr lang="en-US" sz="1600" dirty="0"/>
          </a:p>
          <a:p>
            <a:pPr marL="0" indent="0" algn="ctr">
              <a:buNone/>
            </a:pPr>
            <a:r>
              <a:rPr lang="en-US" sz="1200" dirty="0"/>
              <a:t>Wellspect HealthCare, </a:t>
            </a:r>
            <a:r>
              <a:rPr lang="en-US" sz="1200" dirty="0" err="1"/>
              <a:t>Aminogatan </a:t>
            </a:r>
            <a:r>
              <a:rPr lang="en-US" sz="1200" dirty="0"/>
              <a:t>1, P.O. Box 14, SE-431 21 </a:t>
            </a:r>
            <a:r>
              <a:rPr lang="en-US" sz="1200" dirty="0" err="1"/>
              <a:t>Mölndal</a:t>
            </a:r>
            <a:r>
              <a:rPr lang="en-US" sz="1200" dirty="0"/>
              <a:t>, Schweden. Telefon: +46 31 376 40 00.</a:t>
            </a:r>
          </a:p>
        </p:txBody>
      </p:sp>
    </p:spTree>
    <p:extLst>
      <p:ext uri="{BB962C8B-B14F-4D97-AF65-F5344CB8AC3E}">
        <p14:creationId xmlns:p14="http://schemas.microsoft.com/office/powerpoint/2010/main" val="1230539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B360A8C-9432-48FC-93FA-378B33647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8755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60B5D4E-52FB-4412-8C72-D9DEBD97F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330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88FDA26-3295-4D4F-A7F3-2DC8A94B5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9380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enthält.&#10;&#10;Automatisch generierte Beschreibung">
            <a:extLst>
              <a:ext uri="{FF2B5EF4-FFF2-40B4-BE49-F238E27FC236}">
                <a16:creationId xmlns:a16="http://schemas.microsoft.com/office/drawing/2014/main" id="{D1F99D77-2D14-439F-A8B9-8CCDB39D3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0652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59E30412-FF7E-4C19-87F3-0A335792B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5569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287C7EA-0389-41FE-80D7-0AE44F46C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4760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A04D2B3-1CB1-48E3-8DEC-9AD2A7986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549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F874622-4EE5-4AF8-A6E1-847DCA6FC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4729146"/>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LoFric">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C95CC030-C547-44E2-821E-08AC77EF82EE}" vid="{F24C592D-602A-4E63-81C8-00968825B9BB}"/>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315FA2B0FE99641B66C9192E29F90E0" ma:contentTypeVersion="16" ma:contentTypeDescription="Ein neues Dokument erstellen." ma:contentTypeScope="" ma:versionID="5cd87f9a510b05ae642933f67490355c">
  <xsd:schema xmlns:xsd="http://www.w3.org/2001/XMLSchema" xmlns:xs="http://www.w3.org/2001/XMLSchema" xmlns:p="http://schemas.microsoft.com/office/2006/metadata/properties" xmlns:ns2="3a36672f-0939-4894-84ff-fa25959dd636" xmlns:ns3="05e495b5-828d-4920-8595-63b11988dbb6" xmlns:ns4="35da44a1-c60c-404f-bb4c-f4b8ad1f26c3" targetNamespace="http://schemas.microsoft.com/office/2006/metadata/properties" ma:root="true" ma:fieldsID="d9e5ba12fbfedabdece7567d12a5e88f" ns2:_="" ns3:_="" ns4:_="">
    <xsd:import namespace="3a36672f-0939-4894-84ff-fa25959dd636"/>
    <xsd:import namespace="05e495b5-828d-4920-8595-63b11988dbb6"/>
    <xsd:import namespace="35da44a1-c60c-404f-bb4c-f4b8ad1f26c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36672f-0939-4894-84ff-fa25959dd636"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e495b5-828d-4920-8595-63b11988dbb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79e31dd9-086b-491e-9da5-9ad521351aa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5da44a1-c60c-404f-bb4c-f4b8ad1f26c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36337ba-0d72-4a62-94e5-d37ddb155932}" ma:internalName="TaxCatchAll" ma:showField="CatchAllData" ma:web="3a36672f-0939-4894-84ff-fa25959dd6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5da44a1-c60c-404f-bb4c-f4b8ad1f26c3" xsi:nil="true"/>
    <lcf76f155ced4ddcb4097134ff3c332f xmlns="05e495b5-828d-4920-8595-63b11988db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8BBE461-C016-4AEE-B1E8-6C7A1727D715}"/>
</file>

<file path=customXml/itemProps2.xml><?xml version="1.0" encoding="utf-8"?>
<ds:datastoreItem xmlns:ds="http://schemas.openxmlformats.org/officeDocument/2006/customXml" ds:itemID="{DCAF8426-F9FB-463D-B24A-5B824160425B}">
  <ds:schemaRefs>
    <ds:schemaRef ds:uri="http://schemas.microsoft.com/sharepoint/v3/contenttype/forms"/>
  </ds:schemaRefs>
</ds:datastoreItem>
</file>

<file path=customXml/itemProps3.xml><?xml version="1.0" encoding="utf-8"?>
<ds:datastoreItem xmlns:ds="http://schemas.openxmlformats.org/officeDocument/2006/customXml" ds:itemID="{C7D05C33-94A7-4B7C-B386-332D1A2A07A6}">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35da44a1-c60c-404f-bb4c-f4b8ad1f26c3"/>
    <ds:schemaRef ds:uri="05e495b5-828d-4920-8595-63b11988dbb6"/>
    <ds:schemaRef ds:uri="3a36672f-0939-4894-84ff-fa25959dd63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1574</Words>
  <Application>Microsoft Office PowerPoint</Application>
  <PresentationFormat>Breitbild</PresentationFormat>
  <Paragraphs>106</Paragraphs>
  <Slides>17</Slides>
  <Notes>16</Notes>
  <HiddenSlides>0</HiddenSlides>
  <MMClips>1</MMClips>
  <ScaleCrop>false</ScaleCrop>
  <HeadingPairs>
    <vt:vector size="6" baseType="variant">
      <vt:variant>
        <vt:lpstr>Verwendete Schriftarten</vt:lpstr>
      </vt:variant>
      <vt:variant>
        <vt:i4>3</vt:i4>
      </vt:variant>
      <vt:variant>
        <vt:lpstr>Design</vt:lpstr>
      </vt:variant>
      <vt:variant>
        <vt:i4>19</vt:i4>
      </vt:variant>
      <vt:variant>
        <vt:lpstr>Folientitel</vt:lpstr>
      </vt:variant>
      <vt:variant>
        <vt:i4>17</vt:i4>
      </vt:variant>
    </vt:vector>
  </HeadingPairs>
  <TitlesOfParts>
    <vt:vector size="39"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LoFric</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docId:71C927318B55E5D836A8B9A57374CE1B</cp:keywords>
  <cp:lastModifiedBy/>
  <cp:revision>1</cp:revision>
  <dcterms:created xsi:type="dcterms:W3CDTF">2021-02-05T15:22:25Z</dcterms:created>
  <dcterms:modified xsi:type="dcterms:W3CDTF">2022-09-06T11:53:10Z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0x0101009315FA2B0FE99641B66C9192E29F90E0</vt:lpwstr>
  </property>
  <property fmtid="{D5CDD505-2E9C-101B-9397-08002B2CF9AE}" pid="3" name="MediaServiceImageTags">
    <vt:lpwstr/>
  </property>
</Properties>
</file>